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notesMasterIdLst>
    <p:notesMasterId r:id="rId17"/>
  </p:notesMasterIdLst>
  <p:sldIdLst>
    <p:sldId id="256" r:id="rId5"/>
    <p:sldId id="258" r:id="rId6"/>
    <p:sldId id="259" r:id="rId7"/>
    <p:sldId id="257" r:id="rId8"/>
    <p:sldId id="262" r:id="rId9"/>
    <p:sldId id="260" r:id="rId10"/>
    <p:sldId id="261" r:id="rId11"/>
    <p:sldId id="266" r:id="rId12"/>
    <p:sldId id="263" r:id="rId13"/>
    <p:sldId id="264" r:id="rId14"/>
    <p:sldId id="265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4" autoAdjust="0"/>
    <p:restoredTop sz="94660"/>
  </p:normalViewPr>
  <p:slideViewPr>
    <p:cSldViewPr>
      <p:cViewPr varScale="1">
        <p:scale>
          <a:sx n="62" d="100"/>
          <a:sy n="62" d="100"/>
        </p:scale>
        <p:origin x="140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cia Atterberg" userId="35a343cf-ea05-4d0d-9c58-e0c0bce361c8" providerId="ADAL" clId="{9AE24259-0D5E-43B5-B54B-12EAC6AAE32D}"/>
    <pc:docChg chg="modSld">
      <pc:chgData name="Tricia Atterberg" userId="35a343cf-ea05-4d0d-9c58-e0c0bce361c8" providerId="ADAL" clId="{9AE24259-0D5E-43B5-B54B-12EAC6AAE32D}" dt="2023-03-24T21:43:53.240" v="28" actId="20577"/>
      <pc:docMkLst>
        <pc:docMk/>
      </pc:docMkLst>
      <pc:sldChg chg="modSp mod">
        <pc:chgData name="Tricia Atterberg" userId="35a343cf-ea05-4d0d-9c58-e0c0bce361c8" providerId="ADAL" clId="{9AE24259-0D5E-43B5-B54B-12EAC6AAE32D}" dt="2023-03-24T21:43:53.240" v="28" actId="20577"/>
        <pc:sldMkLst>
          <pc:docMk/>
          <pc:sldMk cId="1781430411" sldId="260"/>
        </pc:sldMkLst>
        <pc:spChg chg="mod">
          <ac:chgData name="Tricia Atterberg" userId="35a343cf-ea05-4d0d-9c58-e0c0bce361c8" providerId="ADAL" clId="{9AE24259-0D5E-43B5-B54B-12EAC6AAE32D}" dt="2023-03-24T21:43:53.240" v="28" actId="20577"/>
          <ac:spMkLst>
            <pc:docMk/>
            <pc:sldMk cId="1781430411" sldId="260"/>
            <ac:spMk id="3" creationId="{00000000-0000-0000-0000-000000000000}"/>
          </ac:spMkLst>
        </pc:spChg>
      </pc:sldChg>
      <pc:sldChg chg="modSp mod">
        <pc:chgData name="Tricia Atterberg" userId="35a343cf-ea05-4d0d-9c58-e0c0bce361c8" providerId="ADAL" clId="{9AE24259-0D5E-43B5-B54B-12EAC6AAE32D}" dt="2023-03-24T21:40:11.392" v="10" actId="20577"/>
        <pc:sldMkLst>
          <pc:docMk/>
          <pc:sldMk cId="4026798662" sldId="261"/>
        </pc:sldMkLst>
        <pc:spChg chg="mod">
          <ac:chgData name="Tricia Atterberg" userId="35a343cf-ea05-4d0d-9c58-e0c0bce361c8" providerId="ADAL" clId="{9AE24259-0D5E-43B5-B54B-12EAC6AAE32D}" dt="2023-03-24T21:40:11.392" v="10" actId="20577"/>
          <ac:spMkLst>
            <pc:docMk/>
            <pc:sldMk cId="4026798662" sldId="261"/>
            <ac:spMk id="3" creationId="{00000000-0000-0000-0000-000000000000}"/>
          </ac:spMkLst>
        </pc:spChg>
      </pc:sldChg>
      <pc:sldChg chg="modSp mod">
        <pc:chgData name="Tricia Atterberg" userId="35a343cf-ea05-4d0d-9c58-e0c0bce361c8" providerId="ADAL" clId="{9AE24259-0D5E-43B5-B54B-12EAC6AAE32D}" dt="2023-03-24T21:41:18.562" v="16" actId="20577"/>
        <pc:sldMkLst>
          <pc:docMk/>
          <pc:sldMk cId="1753741857" sldId="263"/>
        </pc:sldMkLst>
        <pc:spChg chg="mod">
          <ac:chgData name="Tricia Atterberg" userId="35a343cf-ea05-4d0d-9c58-e0c0bce361c8" providerId="ADAL" clId="{9AE24259-0D5E-43B5-B54B-12EAC6AAE32D}" dt="2023-03-24T21:41:18.562" v="16" actId="20577"/>
          <ac:spMkLst>
            <pc:docMk/>
            <pc:sldMk cId="1753741857" sldId="263"/>
            <ac:spMk id="3" creationId="{00000000-0000-0000-0000-000000000000}"/>
          </ac:spMkLst>
        </pc:spChg>
      </pc:sldChg>
      <pc:sldChg chg="modSp mod">
        <pc:chgData name="Tricia Atterberg" userId="35a343cf-ea05-4d0d-9c58-e0c0bce361c8" providerId="ADAL" clId="{9AE24259-0D5E-43B5-B54B-12EAC6AAE32D}" dt="2023-03-24T21:42:04.119" v="20" actId="20577"/>
        <pc:sldMkLst>
          <pc:docMk/>
          <pc:sldMk cId="1372075001" sldId="264"/>
        </pc:sldMkLst>
        <pc:spChg chg="mod">
          <ac:chgData name="Tricia Atterberg" userId="35a343cf-ea05-4d0d-9c58-e0c0bce361c8" providerId="ADAL" clId="{9AE24259-0D5E-43B5-B54B-12EAC6AAE32D}" dt="2023-03-24T21:42:04.119" v="20" actId="20577"/>
          <ac:spMkLst>
            <pc:docMk/>
            <pc:sldMk cId="1372075001" sldId="264"/>
            <ac:spMk id="3" creationId="{00000000-0000-0000-0000-000000000000}"/>
          </ac:spMkLst>
        </pc:spChg>
      </pc:sldChg>
      <pc:sldChg chg="modSp mod">
        <pc:chgData name="Tricia Atterberg" userId="35a343cf-ea05-4d0d-9c58-e0c0bce361c8" providerId="ADAL" clId="{9AE24259-0D5E-43B5-B54B-12EAC6AAE32D}" dt="2023-03-24T21:41:52.459" v="18" actId="20577"/>
        <pc:sldMkLst>
          <pc:docMk/>
          <pc:sldMk cId="2261048083" sldId="267"/>
        </pc:sldMkLst>
        <pc:spChg chg="mod">
          <ac:chgData name="Tricia Atterberg" userId="35a343cf-ea05-4d0d-9c58-e0c0bce361c8" providerId="ADAL" clId="{9AE24259-0D5E-43B5-B54B-12EAC6AAE32D}" dt="2023-03-24T21:41:52.459" v="18" actId="20577"/>
          <ac:spMkLst>
            <pc:docMk/>
            <pc:sldMk cId="2261048083" sldId="267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F010E-15E0-4D95-9F20-FDDD16EFB78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5ADD9-7F06-4551-8EB7-AC9383360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62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5ADD9-7F06-4551-8EB7-AC93833608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04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5ADD9-7F06-4551-8EB7-AC93833608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27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5ADD9-7F06-4551-8EB7-AC93833608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89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Should we say Purchase</a:t>
            </a:r>
            <a:r>
              <a:rPr lang="en-US" baseline="0" dirty="0"/>
              <a:t> Requisition or Purchase Order?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5ADD9-7F06-4551-8EB7-AC93833608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03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3C7C12-A14C-4DD4-9FC5-F8722F6C39B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BDBCF1-73D4-4919-A43B-68BF3A194E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7C12-A14C-4DD4-9FC5-F8722F6C39B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BCF1-73D4-4919-A43B-68BF3A194E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7C12-A14C-4DD4-9FC5-F8722F6C39B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BCF1-73D4-4919-A43B-68BF3A194E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7C12-A14C-4DD4-9FC5-F8722F6C39B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BCF1-73D4-4919-A43B-68BF3A194EB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7C12-A14C-4DD4-9FC5-F8722F6C39B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BCF1-73D4-4919-A43B-68BF3A194EB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7C12-A14C-4DD4-9FC5-F8722F6C39B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BCF1-73D4-4919-A43B-68BF3A194E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7C12-A14C-4DD4-9FC5-F8722F6C39B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BCF1-73D4-4919-A43B-68BF3A194E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7C12-A14C-4DD4-9FC5-F8722F6C39B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BCF1-73D4-4919-A43B-68BF3A194EB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7C12-A14C-4DD4-9FC5-F8722F6C39B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BCF1-73D4-4919-A43B-68BF3A194E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C3C7C12-A14C-4DD4-9FC5-F8722F6C39B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DBCF1-73D4-4919-A43B-68BF3A194E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3C7C12-A14C-4DD4-9FC5-F8722F6C39B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BDBCF1-73D4-4919-A43B-68BF3A194EB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C3C7C12-A14C-4DD4-9FC5-F8722F6C39B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BDBCF1-73D4-4919-A43B-68BF3A194E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tricia.atterberg@drake.edu" TargetMode="External"/><Relationship Id="rId2" Type="http://schemas.openxmlformats.org/officeDocument/2006/relationships/hyperlink" Target="mailto:kristine.plagman@drake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ake.edu/media/departmentsoffices/sponsoredprogramsadministration/documents/ProcurementCheckli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rake.edu/sparc/sparcpoliciesforms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Congratulations on Your New Award! Now What?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Drake University </a:t>
            </a:r>
          </a:p>
          <a:p>
            <a:r>
              <a:rPr lang="en-US" dirty="0"/>
              <a:t>Sponsored Programs Administration &amp;    Research Compliance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4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Indirect Costs are the federally negotiated rate built in to the award’s budget to cover Drake’s overhead costs associated with administering the award.  </a:t>
            </a:r>
          </a:p>
          <a:p>
            <a:pPr marL="109728" lvl="0" indent="0">
              <a:buNone/>
            </a:pPr>
            <a:r>
              <a:rPr lang="en-US" dirty="0"/>
              <a:t>              FY23 Rates:</a:t>
            </a:r>
            <a:br>
              <a:rPr lang="en-US" dirty="0"/>
            </a:br>
            <a:r>
              <a:rPr lang="en-US" dirty="0"/>
              <a:t>              On-campus Rate: 36.7%</a:t>
            </a:r>
            <a:br>
              <a:rPr lang="en-US" dirty="0"/>
            </a:br>
            <a:r>
              <a:rPr lang="en-US" dirty="0"/>
              <a:t>              Off-campus Rate: 14.9%</a:t>
            </a:r>
          </a:p>
          <a:p>
            <a:pPr lvl="0"/>
            <a:r>
              <a:rPr lang="en-US" dirty="0"/>
              <a:t>Some agencies may cap indirect costs at a percentage less than our negotiated rate.  Read guidelines carefully for that percentage.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Indirect Costs (</a:t>
            </a:r>
            <a:r>
              <a:rPr lang="en-US" dirty="0"/>
              <a:t>“</a:t>
            </a:r>
            <a:r>
              <a:rPr lang="en-US" b="1" dirty="0"/>
              <a:t>F &amp; A”</a:t>
            </a:r>
            <a:r>
              <a:rPr lang="en-US" dirty="0"/>
              <a:t> - </a:t>
            </a:r>
            <a:r>
              <a:rPr lang="en-US" b="1" dirty="0"/>
              <a:t>Facilities and Administrative Costs)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75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Prior to beginning closeout procedures, the appropriate regulations governing the respective award should be consulted to assure that all reporting requirements will be met. </a:t>
            </a:r>
          </a:p>
          <a:p>
            <a:pPr lvl="0"/>
            <a:r>
              <a:rPr lang="en-US" dirty="0"/>
              <a:t>SPARC will contact the PI 30-60 days prior to the end of the grant period to discuss fund balances. </a:t>
            </a:r>
          </a:p>
          <a:p>
            <a:pPr lvl="0"/>
            <a:r>
              <a:rPr lang="en-US" dirty="0"/>
              <a:t>Budget modifications and no-cost extension options may be considered.</a:t>
            </a:r>
          </a:p>
          <a:p>
            <a:pPr lvl="0"/>
            <a:r>
              <a:rPr lang="en-US" dirty="0"/>
              <a:t>The Grants Accountant submits the Final Financial Report; the PI submits the Final Technical Report.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Close-Out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472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Senior Grants Accountant: Kristine Plagman</a:t>
            </a:r>
          </a:p>
          <a:p>
            <a:r>
              <a:rPr lang="en-US" dirty="0"/>
              <a:t>Grants Accountant: Tricia Atterberg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	Kristine Plagman at 515-271-3169 or 	</a:t>
            </a:r>
            <a:r>
              <a:rPr lang="en-US" dirty="0">
                <a:solidFill>
                  <a:srgbClr val="3366FF"/>
                </a:solidFill>
                <a:hlinkClick r:id="rId2"/>
              </a:rPr>
              <a:t>kristine.plagman@drake.edu</a:t>
            </a:r>
            <a:endParaRPr lang="en-US" dirty="0">
              <a:solidFill>
                <a:srgbClr val="3366FF"/>
              </a:solidFill>
            </a:endParaRPr>
          </a:p>
          <a:p>
            <a:pPr marL="109728" indent="0">
              <a:buNone/>
            </a:pPr>
            <a:endParaRPr lang="en-US" dirty="0">
              <a:solidFill>
                <a:srgbClr val="3366FF"/>
              </a:solidFill>
            </a:endParaRPr>
          </a:p>
          <a:p>
            <a:pPr marL="109728" indent="0">
              <a:buNone/>
            </a:pPr>
            <a:r>
              <a:rPr lang="en-US" dirty="0"/>
              <a:t>	Tricia Atterberg at 515-271-4859 or 	</a:t>
            </a:r>
            <a:r>
              <a:rPr lang="en-US" dirty="0">
                <a:solidFill>
                  <a:srgbClr val="3366FF"/>
                </a:solidFill>
                <a:hlinkClick r:id="rId3"/>
              </a:rPr>
              <a:t>tricia.atterberg@drake.edu</a:t>
            </a:r>
            <a:endParaRPr lang="en-US" dirty="0">
              <a:solidFill>
                <a:srgbClr val="3366FF"/>
              </a:solidFill>
            </a:endParaRPr>
          </a:p>
          <a:p>
            <a:pPr marL="109728" indent="0">
              <a:buNone/>
            </a:pPr>
            <a:endParaRPr lang="en-US" dirty="0">
              <a:solidFill>
                <a:srgbClr val="3366FF"/>
              </a:solidFill>
            </a:endParaRPr>
          </a:p>
          <a:p>
            <a:pPr marL="109728" indent="0">
              <a:buNone/>
            </a:pPr>
            <a:endParaRPr lang="en-US" dirty="0">
              <a:solidFill>
                <a:srgbClr val="3366FF"/>
              </a:solidFill>
            </a:endParaRPr>
          </a:p>
          <a:p>
            <a:pPr marL="109728" indent="0">
              <a:buNone/>
            </a:pPr>
            <a:endParaRPr lang="en-US" dirty="0">
              <a:solidFill>
                <a:srgbClr val="3366FF"/>
              </a:solidFill>
            </a:endParaRPr>
          </a:p>
          <a:p>
            <a:pPr marL="109728" indent="0">
              <a:buNone/>
            </a:pPr>
            <a:endParaRPr lang="en-US" dirty="0">
              <a:solidFill>
                <a:srgbClr val="3366FF"/>
              </a:solidFill>
            </a:endParaRP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 About Managing Your Award?</a:t>
            </a:r>
          </a:p>
        </p:txBody>
      </p:sp>
    </p:spTree>
    <p:extLst>
      <p:ext uri="{BB962C8B-B14F-4D97-AF65-F5344CB8AC3E}">
        <p14:creationId xmlns:p14="http://schemas.microsoft.com/office/powerpoint/2010/main" val="226104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The Principal Investigator (PI) has primary responsibility for the award and will be involved in the project in a significant manner.</a:t>
            </a:r>
          </a:p>
          <a:p>
            <a:pPr lvl="0"/>
            <a:r>
              <a:rPr lang="en-US" sz="2800" dirty="0"/>
              <a:t>The PI needs to follow Drake’s accounting guidelines as well as the funding agency’s guidelines.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Awarded Grants are Issued to Drake University (not the PI)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94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Once your contract is “fully executed,” a unique Fund </a:t>
            </a:r>
            <a:r>
              <a:rPr lang="en-US" dirty="0">
                <a:solidFill>
                  <a:srgbClr val="000000"/>
                </a:solidFill>
              </a:rPr>
              <a:t>Number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created for your award and your budget is entered in Banner. (A  contract is fully executed when it is signed              by both parties -- Drake and the Funding Agency).</a:t>
            </a:r>
          </a:p>
          <a:p>
            <a:pPr lvl="0"/>
            <a:r>
              <a:rPr lang="en-US" dirty="0"/>
              <a:t>Once SPARC emails you this Fund </a:t>
            </a:r>
            <a:r>
              <a:rPr lang="en-US" dirty="0">
                <a:solidFill>
                  <a:srgbClr val="000000"/>
                </a:solidFill>
              </a:rPr>
              <a:t>Number, </a:t>
            </a:r>
            <a:r>
              <a:rPr lang="en-US" dirty="0"/>
              <a:t>you may begin spending!!   </a:t>
            </a:r>
          </a:p>
          <a:p>
            <a:pPr lvl="0"/>
            <a:r>
              <a:rPr lang="en-US" i="1" dirty="0"/>
              <a:t>Note: Spending is limited to the project award dates unless stated that pre-award spending is allowable.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When Can You Begin Spending Your Grant Award?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9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Set up PI’s Fund Number</a:t>
            </a:r>
          </a:p>
          <a:p>
            <a:pPr lvl="0"/>
            <a:r>
              <a:rPr lang="en-US" dirty="0"/>
              <a:t>Load grant budget on Banner</a:t>
            </a:r>
          </a:p>
          <a:p>
            <a:pPr lvl="0"/>
            <a:r>
              <a:rPr lang="en-US" dirty="0"/>
              <a:t>Monitor spending per award guidelines as well as OMB Uniform Guidance</a:t>
            </a:r>
          </a:p>
          <a:p>
            <a:pPr lvl="0"/>
            <a:r>
              <a:rPr lang="en-US" dirty="0"/>
              <a:t>Complete and submit all financial reports</a:t>
            </a:r>
          </a:p>
          <a:p>
            <a:pPr lvl="0"/>
            <a:r>
              <a:rPr lang="en-US" dirty="0"/>
              <a:t>Invoice funding agency for amounts due</a:t>
            </a:r>
          </a:p>
          <a:p>
            <a:pPr lvl="0"/>
            <a:r>
              <a:rPr lang="en-US" dirty="0"/>
              <a:t>Assist PI in tracking report due dates and send out reminders</a:t>
            </a:r>
          </a:p>
          <a:p>
            <a:pPr lvl="0"/>
            <a:r>
              <a:rPr lang="en-US" dirty="0"/>
              <a:t>Provide PI with Effort Certification forms</a:t>
            </a:r>
          </a:p>
          <a:p>
            <a:pPr lvl="0"/>
            <a:r>
              <a:rPr lang="en-US" dirty="0"/>
              <a:t>Provide PI with grant balance updates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Grant Accountant’s Role</a:t>
            </a:r>
          </a:p>
        </p:txBody>
      </p:sp>
    </p:spTree>
    <p:extLst>
      <p:ext uri="{BB962C8B-B14F-4D97-AF65-F5344CB8AC3E}">
        <p14:creationId xmlns:p14="http://schemas.microsoft.com/office/powerpoint/2010/main" val="3592774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Your Budget Manger will assist you in completing the following: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Making online purchases</a:t>
            </a: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Completing invoice payment forms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Make Purchases?</a:t>
            </a:r>
          </a:p>
        </p:txBody>
      </p:sp>
    </p:spTree>
    <p:extLst>
      <p:ext uri="{BB962C8B-B14F-4D97-AF65-F5344CB8AC3E}">
        <p14:creationId xmlns:p14="http://schemas.microsoft.com/office/powerpoint/2010/main" val="2488330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3200" dirty="0"/>
              <a:t>Purchases </a:t>
            </a:r>
            <a:r>
              <a:rPr lang="en-US" sz="3200"/>
              <a:t>over $10,000 </a:t>
            </a:r>
            <a:r>
              <a:rPr lang="en-US" sz="3200" dirty="0"/>
              <a:t>require 3 comparable bids attached to </a:t>
            </a:r>
            <a:br>
              <a:rPr lang="en-US" sz="3200" dirty="0"/>
            </a:br>
            <a:r>
              <a:rPr lang="en-US" sz="3200" dirty="0">
                <a:hlinkClick r:id="rId3"/>
              </a:rPr>
              <a:t>Drake University – Procurement Checklist</a:t>
            </a:r>
            <a:r>
              <a:rPr lang="en-US" sz="3200" dirty="0"/>
              <a:t>.  </a:t>
            </a:r>
            <a:r>
              <a:rPr lang="en-US" sz="1400" dirty="0">
                <a:hlinkClick r:id="rId4"/>
              </a:rPr>
              <a:t>https://www.drake.edu/sparc/sparcpoliciesforms/</a:t>
            </a:r>
            <a:endParaRPr lang="en-US" sz="1400" dirty="0"/>
          </a:p>
          <a:p>
            <a:pPr marL="393192" lvl="1" indent="0">
              <a:buNone/>
            </a:pPr>
            <a:r>
              <a:rPr lang="en-US" sz="1400" dirty="0"/>
              <a:t>  </a:t>
            </a:r>
            <a:br>
              <a:rPr lang="en-US" sz="1700" dirty="0">
                <a:solidFill>
                  <a:srgbClr val="FF0000"/>
                </a:solidFill>
              </a:rPr>
            </a:br>
            <a:endParaRPr lang="en-US" sz="1700" dirty="0">
              <a:solidFill>
                <a:srgbClr val="FF0000"/>
              </a:solidFill>
            </a:endParaRPr>
          </a:p>
          <a:p>
            <a:pPr marL="393192" lvl="1" indent="0">
              <a:buNone/>
            </a:pPr>
            <a:r>
              <a:rPr lang="en-US" sz="3200" dirty="0"/>
              <a:t>Sign and submit to SPARC for approval.</a:t>
            </a:r>
          </a:p>
          <a:p>
            <a:pPr lvl="1"/>
            <a:r>
              <a:rPr lang="en-US" sz="3200" dirty="0"/>
              <a:t>Do not order until this process has been completed.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Procurement Checklist</a:t>
            </a:r>
            <a:br>
              <a:rPr lang="en-US" dirty="0"/>
            </a:b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430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Grant fund #’s are not automatically added to the P-card system </a:t>
            </a:r>
          </a:p>
          <a:p>
            <a:pPr lvl="0"/>
            <a:r>
              <a:rPr lang="en-US" dirty="0"/>
              <a:t>Send SPARC request to add if you will be using grant funds for P-card purchases</a:t>
            </a:r>
          </a:p>
          <a:p>
            <a:pPr lvl="0"/>
            <a:r>
              <a:rPr lang="en-US" dirty="0"/>
              <a:t>Grants accountant will be added to your account as a “delegate” to approve grant charges.  Your normal approver will continue to approve charges as normal</a:t>
            </a:r>
          </a:p>
          <a:p>
            <a:pPr lvl="0"/>
            <a:r>
              <a:rPr lang="en-US" dirty="0"/>
              <a:t>Please ask if you are not sure which FOAPAL to code charges</a:t>
            </a:r>
          </a:p>
          <a:p>
            <a:pPr lvl="0"/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Purchasing Cards (PNC/P-card)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798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effort devoted to a grant project must be in compliance with sponsor and federal rules.</a:t>
            </a:r>
          </a:p>
          <a:p>
            <a:r>
              <a:rPr lang="en-US" dirty="0"/>
              <a:t>Committed effort on a sponsored project should be devoted exclusively to the activity supported by that sponsored project.</a:t>
            </a:r>
          </a:p>
          <a:p>
            <a:r>
              <a:rPr lang="en-US" dirty="0">
                <a:solidFill>
                  <a:srgbClr val="000000"/>
                </a:solidFill>
              </a:rPr>
              <a:t>Your Grants Accountant will provide you with an Effort Report Certification form tracking the  % of time you worked on each sponsored project.</a:t>
            </a:r>
          </a:p>
          <a:p>
            <a:r>
              <a:rPr lang="en-US" dirty="0">
                <a:solidFill>
                  <a:srgbClr val="000000"/>
                </a:solidFill>
              </a:rPr>
              <a:t>Effort is certified three times a year at the end of each semester.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Effort Certification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552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Fringe Benefits are charged either at the full-time or part-time rate based on wages paid against the award.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FY23 Rates:</a:t>
            </a:r>
          </a:p>
          <a:p>
            <a:r>
              <a:rPr lang="en-US" dirty="0"/>
              <a:t>Part-time/Faculty Summer Wages: 7.7%</a:t>
            </a:r>
          </a:p>
          <a:p>
            <a:r>
              <a:rPr lang="en-US" dirty="0"/>
              <a:t>Full-time Rate: 21.2%</a:t>
            </a:r>
          </a:p>
          <a:p>
            <a:pPr lvl="0"/>
            <a:r>
              <a:rPr lang="en-US" dirty="0"/>
              <a:t>FICA for Students: 7.65% (if taking more than 6 credit hours – FICA not charged)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Fringe Benefit Rate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741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95778424F24542B112AB94326C8A1F" ma:contentTypeVersion="16" ma:contentTypeDescription="Create a new document." ma:contentTypeScope="" ma:versionID="91ec851d563245fe050ced0dd2339403">
  <xsd:schema xmlns:xsd="http://www.w3.org/2001/XMLSchema" xmlns:xs="http://www.w3.org/2001/XMLSchema" xmlns:p="http://schemas.microsoft.com/office/2006/metadata/properties" xmlns:ns1="http://schemas.microsoft.com/sharepoint/v3" xmlns:ns2="65b12680-faa3-4a2a-b3a8-8068b70bb70e" xmlns:ns3="3851b09f-1923-4ef6-a712-96dfc7718329" targetNamespace="http://schemas.microsoft.com/office/2006/metadata/properties" ma:root="true" ma:fieldsID="a32471593ddc4193da59fe5b378a94e7" ns1:_="" ns2:_="" ns3:_="">
    <xsd:import namespace="http://schemas.microsoft.com/sharepoint/v3"/>
    <xsd:import namespace="65b12680-faa3-4a2a-b3a8-8068b70bb70e"/>
    <xsd:import namespace="3851b09f-1923-4ef6-a712-96dfc77183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b12680-faa3-4a2a-b3a8-8068b70bb7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2a24743-8347-4253-b4eb-dead049729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51b09f-1923-4ef6-a712-96dfc771832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129330b-6b86-4f05-a7ff-04b55bbe5497}" ma:internalName="TaxCatchAll" ma:showField="CatchAllData" ma:web="3851b09f-1923-4ef6-a712-96dfc77183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65b12680-faa3-4a2a-b3a8-8068b70bb70e">
      <Terms xmlns="http://schemas.microsoft.com/office/infopath/2007/PartnerControls"/>
    </lcf76f155ced4ddcb4097134ff3c332f>
    <_ip_UnifiedCompliancePolicyProperties xmlns="http://schemas.microsoft.com/sharepoint/v3" xsi:nil="true"/>
    <TaxCatchAll xmlns="3851b09f-1923-4ef6-a712-96dfc7718329" xsi:nil="true"/>
  </documentManagement>
</p:properties>
</file>

<file path=customXml/itemProps1.xml><?xml version="1.0" encoding="utf-8"?>
<ds:datastoreItem xmlns:ds="http://schemas.openxmlformats.org/officeDocument/2006/customXml" ds:itemID="{32F6668B-E661-43EF-B0A6-19CBD94488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C8E488-BCE8-4F86-972E-062A53CA9E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5b12680-faa3-4a2a-b3a8-8068b70bb70e"/>
    <ds:schemaRef ds:uri="3851b09f-1923-4ef6-a712-96dfc77183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81C581-FEEA-4B86-A1AB-2BA53079578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65b12680-faa3-4a2a-b3a8-8068b70bb70e"/>
    <ds:schemaRef ds:uri="3851b09f-1923-4ef6-a712-96dfc771832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897</TotalTime>
  <Words>723</Words>
  <Application>Microsoft Office PowerPoint</Application>
  <PresentationFormat>On-screen Show (4:3)</PresentationFormat>
  <Paragraphs>70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Congratulations on Your New Award! Now What?</vt:lpstr>
      <vt:lpstr> Awarded Grants are Issued to Drake University (not the PI) </vt:lpstr>
      <vt:lpstr> When Can You Begin Spending Your Grant Award? </vt:lpstr>
      <vt:lpstr>Grant Accountant’s Role</vt:lpstr>
      <vt:lpstr>How Do I Make Purchases?</vt:lpstr>
      <vt:lpstr> Procurement Checklist </vt:lpstr>
      <vt:lpstr> Purchasing Cards (PNC/P-card) </vt:lpstr>
      <vt:lpstr> Effort Certification </vt:lpstr>
      <vt:lpstr> Fringe Benefit Rate </vt:lpstr>
      <vt:lpstr> Indirect Costs (“F &amp; A” - Facilities and Administrative Costs) </vt:lpstr>
      <vt:lpstr> Close-Out </vt:lpstr>
      <vt:lpstr>Questions About Managing Your Award?</vt:lpstr>
    </vt:vector>
  </TitlesOfParts>
  <Company>Drake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Congratulations on Our New Award! Now What?</dc:title>
  <dc:creator>Amanda Plagman</dc:creator>
  <cp:lastModifiedBy>Tricia Atterberg</cp:lastModifiedBy>
  <cp:revision>59</cp:revision>
  <dcterms:created xsi:type="dcterms:W3CDTF">2013-09-24T14:03:34Z</dcterms:created>
  <dcterms:modified xsi:type="dcterms:W3CDTF">2023-03-24T21:44:01Z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0x0101004A95778424F24542B112AB94326C8A1F</vt:lpwstr>
  </property>
  <property fmtid="{D5CDD505-2E9C-101B-9397-08002B2CF9AE}" pid="3" name="MediaServiceImageTags">
    <vt:lpwstr/>
  </property>
</Properties>
</file>